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88" r:id="rId7"/>
    <p:sldId id="262" r:id="rId8"/>
    <p:sldId id="287" r:id="rId9"/>
    <p:sldId id="265" r:id="rId10"/>
    <p:sldId id="268" r:id="rId11"/>
    <p:sldId id="289" r:id="rId12"/>
    <p:sldId id="269" r:id="rId13"/>
    <p:sldId id="270" r:id="rId14"/>
    <p:sldId id="271" r:id="rId15"/>
    <p:sldId id="272" r:id="rId16"/>
    <p:sldId id="273" r:id="rId17"/>
    <p:sldId id="274" r:id="rId18"/>
    <p:sldId id="290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67" r:id="rId32"/>
  </p:sldIdLst>
  <p:sldSz cx="12192000" cy="6858000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2"/>
  </p:normalViewPr>
  <p:slideViewPr>
    <p:cSldViewPr snapToGrid="0">
      <p:cViewPr varScale="1">
        <p:scale>
          <a:sx n="115" d="100"/>
          <a:sy n="115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4AAA-42BB-9126-2CE7-AD770E5C9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26371-2AF8-FC2D-0A7A-81F9D1739A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829E-4496-9046-1B6E-8C34B8019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0E432-C102-C844-F7C1-58DF8CD01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0723D-C8B5-C1ED-F697-9B1CB9FF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42322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05C69-F9F6-FE67-8492-4FB252F0D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AEE15-7D08-F2A7-CA20-93D75C2A6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AB54B-9710-AE8E-13F7-FFF84EAC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A7EE0-57F7-7DA1-C8C2-8378FB69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E1B2D-4943-DCCA-71F9-BE2552EE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963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AF018-0414-A0EB-ABCB-942AF9A8B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D34787-C758-32B5-8FA9-8913F15AC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14599-484A-1647-6214-53B7CE72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726E-2A0F-BA8B-7E00-E656E171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AD2BA-02FC-CE2B-45C7-2CE5DCAD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3776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A521-D977-3586-73EE-A0645155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E2AFF-9313-C777-D43F-46E5D4DD9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A0C81-740D-9AD2-657C-91EC1777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06964-FC5E-4F2C-B317-CAD3D05F8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399D-7801-6E2C-539F-B0042F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674709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51C1-D5B2-7379-27DE-B819B9FBB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7788C-FB73-7CFD-4E82-BB3263B5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1E7E9-F531-AB9E-F4FC-13AE9D9D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D4567-4354-16E1-1B89-5CA1361E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1319F-BC30-B523-0E55-C4EE0B2B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704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902C8-71AD-24B2-98CC-0D2399A8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D7FAB-60DD-64CC-E73C-13B791BA6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689AB-3FF4-B2BC-8267-206F5874C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D0CA1-A571-5E67-D4EA-8A0717FD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DD854-FD77-3A89-5CB9-DEB79099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044C5-EC3F-1B9A-B4E7-A288CE5A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31956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1302-D530-A867-1097-43D42E09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AAA3C-B1A7-8726-9F01-F479E0C91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4915A-5692-8D08-FAB9-81066A3E4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CCD4C-2BF9-28AB-4C1E-02196B65A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CF898-1E37-1DC7-6EFF-38FBC9D20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5DEE2-6D09-2BE2-D91D-4B6FC76C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011D2-DD4F-CBCD-E130-B6A31953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FB48D5-14B9-1DD3-3A8F-352081880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6073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87CC-A9D8-BDE7-C636-67AD0CAD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9C0C4B-3348-34E4-6B16-6D8433B33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DE7E2-C973-7426-FCD8-6BAEFA58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97877-EF74-B928-31C1-1D737AB5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18483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12EFB7-01F2-BB90-7878-F3EB6DDB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AC7E4-3157-BE16-302C-5EBD0DBB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B4531-857C-6B3E-0B77-B002BCB4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73937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16CC-FCE9-CACE-BABE-42D9AAD4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02C96-F401-7DCD-5D0F-CFBB43C6E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2FA08-97F5-0587-C64E-A5B3FEFD2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7E138-8D44-4B1F-73CF-909F3E07E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EDE96-8F88-DEB4-FF88-17E73EAF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D2360-06EC-F6CD-20F4-20BBB04D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30139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A17FB-9EDC-A66F-7E2A-770ECA91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8B748A-364D-9F09-A316-86B5D83085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0C16B-FB7D-9CE5-9505-40E4828BE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D5CFB-DBF5-39E0-2977-B85D9780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A35A9-88A7-28A2-7F4A-1E7ADE50A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D095A-4B33-B949-4F98-674F5E35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50713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8E78C7-29F0-DF43-E2EB-A850FEC5C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AE36A-86DF-BA54-C057-1123BA87D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2112A-1297-CEB6-D402-5817AAA70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7DB8D7-757B-AC40-816A-D6D89B8A864A}" type="datetimeFigureOut">
              <a:rPr lang="en-TH" smtClean="0"/>
              <a:t>24/7/2024 R</a:t>
            </a:fld>
            <a:endParaRPr lang="en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8FB19-C09D-2959-7DE2-2EDAD3564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DA66D-EA2D-9ED9-560E-8B9B24D78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63E0EB-3A17-F240-9A17-DD4957E9CAE2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567241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arcadegames.com/python_examples/show_file.php?file=game_class_example.py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O4Y5KrNgP_c?feature=oembed" TargetMode="Externa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arcadegames.com/python_examples/show_file.php?file=game_class_example.p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4Y5KrNgP_c?feature=oembed" TargetMode="Externa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arcadegames.com/python_examples/show_file.php?file=platform_moving.p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KdOD5VkY48?feature=oembed" TargetMode="Externa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programarcadegames.com/index.php?chapter=introduction_to_sprites&amp;lang=en#section_1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rvKalb/Object-Oriented-Python-Code/tree/master/Chapter_12/HigherOrLow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35EC9-564C-4261-60B2-8D866D844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1" y="735283"/>
            <a:ext cx="4978399" cy="3165045"/>
          </a:xfrm>
        </p:spPr>
        <p:txBody>
          <a:bodyPr anchor="b">
            <a:normAutofit/>
          </a:bodyPr>
          <a:lstStyle/>
          <a:p>
            <a:pPr algn="l"/>
            <a:r>
              <a:rPr lang="en-TH" sz="5200" dirty="0"/>
              <a:t>Games 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4E1F9-CC1C-BB9C-3748-A877EC44A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101" y="4078423"/>
            <a:ext cx="4978399" cy="2058657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 few demo programs using </a:t>
            </a:r>
            <a:r>
              <a:rPr lang="en-US" sz="2000" b="1" i="1" dirty="0" err="1"/>
              <a:t>pygame</a:t>
            </a:r>
            <a:r>
              <a:rPr lang="en-US" sz="2000" dirty="0"/>
              <a:t> and </a:t>
            </a:r>
            <a:r>
              <a:rPr lang="en-US" sz="2000" b="1" i="1" dirty="0" err="1"/>
              <a:t>pygwidgets</a:t>
            </a:r>
            <a:r>
              <a:rPr lang="en-US" sz="2000" dirty="0"/>
              <a:t>. 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Each program will present one or more </a:t>
            </a:r>
            <a:r>
              <a:rPr lang="en-US" sz="2000" b="1" dirty="0"/>
              <a:t>reusable classes </a:t>
            </a:r>
            <a:r>
              <a:rPr lang="en-US" sz="2000" dirty="0"/>
              <a:t>and show how they can be used in sample projects.</a:t>
            </a:r>
          </a:p>
        </p:txBody>
      </p:sp>
      <p:pic>
        <p:nvPicPr>
          <p:cNvPr id="23" name="Graphic 22" descr="Game controller">
            <a:extLst>
              <a:ext uri="{FF2B5EF4-FFF2-40B4-BE49-F238E27FC236}">
                <a16:creationId xmlns:a16="http://schemas.microsoft.com/office/drawing/2014/main" id="{5F853A8E-2FCC-12C2-3F56-1464BE0E3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25" name="Graphic 24" descr="Game controller">
            <a:extLst>
              <a:ext uri="{FF2B5EF4-FFF2-40B4-BE49-F238E27FC236}">
                <a16:creationId xmlns:a16="http://schemas.microsoft.com/office/drawing/2014/main" id="{66FF0DCB-B0FB-4E8B-970A-7551F8E14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44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B7BFB-D1E0-1328-3141-9607AF8FA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EB321-DBC2-AB91-ABDA-FD8C1C3F73E3}"/>
              </a:ext>
            </a:extLst>
          </p:cNvPr>
          <p:cNvSpPr txBox="1"/>
          <p:nvPr/>
        </p:nvSpPr>
        <p:spPr>
          <a:xfrm>
            <a:off x="833849" y="5956009"/>
            <a:ext cx="53840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http://programarcadegames.com/python_examples/show_file.php?file=game_class_example.py</a:t>
            </a:r>
            <a:r>
              <a:rPr lang="en-TH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(0:29)</a:t>
            </a:r>
          </a:p>
        </p:txBody>
      </p:sp>
      <p:pic>
        <p:nvPicPr>
          <p:cNvPr id="6" name="Online Media 5" descr="Chapter 14: Game Class">
            <a:hlinkClick r:id="" action="ppaction://media"/>
            <a:extLst>
              <a:ext uri="{FF2B5EF4-FFF2-40B4-BE49-F238E27FC236}">
                <a16:creationId xmlns:a16="http://schemas.microsoft.com/office/drawing/2014/main" id="{700247F0-02E0-11FB-BC37-FE6CCECB752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97068" y="1927859"/>
            <a:ext cx="4657634" cy="349322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9864A2-306E-8CB0-F426-7AD9F9404E29}"/>
              </a:ext>
            </a:extLst>
          </p:cNvPr>
          <p:cNvSpPr/>
          <p:nvPr/>
        </p:nvSpPr>
        <p:spPr>
          <a:xfrm>
            <a:off x="7184571" y="2592977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Block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BEB7C6-AE4D-356F-C23D-67CF4D179E2B}"/>
              </a:ext>
            </a:extLst>
          </p:cNvPr>
          <p:cNvSpPr/>
          <p:nvPr/>
        </p:nvSpPr>
        <p:spPr>
          <a:xfrm>
            <a:off x="8945514" y="3261645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Game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56243E7-3F34-8BB7-AC5A-75F0FFCFCC4C}"/>
              </a:ext>
            </a:extLst>
          </p:cNvPr>
          <p:cNvSpPr/>
          <p:nvPr/>
        </p:nvSpPr>
        <p:spPr>
          <a:xfrm>
            <a:off x="7184571" y="3776117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Player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09B4EBC-617D-8678-8361-40B8D40E10E9}"/>
              </a:ext>
            </a:extLst>
          </p:cNvPr>
          <p:cNvSpPr/>
          <p:nvPr/>
        </p:nvSpPr>
        <p:spPr>
          <a:xfrm>
            <a:off x="10706457" y="3261645"/>
            <a:ext cx="914400" cy="56170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Main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4F5661B-C11C-D191-5182-CFEB0799C587}"/>
              </a:ext>
            </a:extLst>
          </p:cNvPr>
          <p:cNvCxnSpPr>
            <a:cxnSpLocks/>
          </p:cNvCxnSpPr>
          <p:nvPr/>
        </p:nvCxnSpPr>
        <p:spPr>
          <a:xfrm rot="10800000">
            <a:off x="8183882" y="2899954"/>
            <a:ext cx="628461" cy="529046"/>
          </a:xfrm>
          <a:prstGeom prst="bentConnector3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58A7E74-1B61-29A7-1985-99834B5299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68642" y="3674472"/>
            <a:ext cx="643701" cy="472152"/>
          </a:xfrm>
          <a:prstGeom prst="bentConnector3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50B1DB-318C-38B6-F294-345251979290}"/>
              </a:ext>
            </a:extLst>
          </p:cNvPr>
          <p:cNvCxnSpPr/>
          <p:nvPr/>
        </p:nvCxnSpPr>
        <p:spPr>
          <a:xfrm flipH="1">
            <a:off x="9993086" y="3558021"/>
            <a:ext cx="574765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40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0EEEF-F6D1-FB59-258C-C5D2BD1E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 fontScale="90000"/>
          </a:bodyPr>
          <a:lstStyle/>
          <a:p>
            <a:r>
              <a:rPr lang="en-TH" sz="4000" dirty="0"/>
              <a:t>Collecting Blocks Game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2D5C5-ED27-A77B-73D2-2F263A6C9F06}"/>
              </a:ext>
            </a:extLst>
          </p:cNvPr>
          <p:cNvSpPr txBox="1"/>
          <p:nvPr/>
        </p:nvSpPr>
        <p:spPr>
          <a:xfrm>
            <a:off x="1060774" y="6488164"/>
            <a:ext cx="8637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H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http://programarcadegames.com/python_examples/show_file.php?file=game_class_example.py</a:t>
            </a:r>
            <a:r>
              <a:rPr lang="en-TH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(0:29)</a:t>
            </a:r>
          </a:p>
        </p:txBody>
      </p:sp>
      <p:pic>
        <p:nvPicPr>
          <p:cNvPr id="9" name="Online Media 5" descr="Chapter 14: Game Class">
            <a:hlinkClick r:id="" action="ppaction://media"/>
            <a:extLst>
              <a:ext uri="{FF2B5EF4-FFF2-40B4-BE49-F238E27FC236}">
                <a16:creationId xmlns:a16="http://schemas.microsoft.com/office/drawing/2014/main" id="{12ACAF55-151A-AB80-1876-8DE7BBB948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65278" y="2496976"/>
            <a:ext cx="4657634" cy="349322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9D61B0D-2612-BF0F-1ABE-A9D95574CE57}"/>
              </a:ext>
            </a:extLst>
          </p:cNvPr>
          <p:cNvGrpSpPr/>
          <p:nvPr/>
        </p:nvGrpSpPr>
        <p:grpSpPr>
          <a:xfrm>
            <a:off x="6609285" y="3502941"/>
            <a:ext cx="4436286" cy="1744843"/>
            <a:chOff x="7184571" y="2592977"/>
            <a:chExt cx="4436286" cy="174484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7C81BFA-AE38-AAA6-A0FD-B95ED3A0CE50}"/>
                </a:ext>
              </a:extLst>
            </p:cNvPr>
            <p:cNvSpPr/>
            <p:nvPr/>
          </p:nvSpPr>
          <p:spPr>
            <a:xfrm>
              <a:off x="7184571" y="2592977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dirty="0"/>
                <a:t>Block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566870A-6169-B914-0C3A-3CCB184C23C0}"/>
                </a:ext>
              </a:extLst>
            </p:cNvPr>
            <p:cNvSpPr/>
            <p:nvPr/>
          </p:nvSpPr>
          <p:spPr>
            <a:xfrm>
              <a:off x="8945514" y="3261645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dirty="0"/>
                <a:t>Game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ED7EBC2-1AFB-1759-CBBD-1C3223311CB8}"/>
                </a:ext>
              </a:extLst>
            </p:cNvPr>
            <p:cNvSpPr/>
            <p:nvPr/>
          </p:nvSpPr>
          <p:spPr>
            <a:xfrm>
              <a:off x="7184571" y="3776117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dirty="0"/>
                <a:t>Player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0663CB-0615-8429-B091-76E434072626}"/>
                </a:ext>
              </a:extLst>
            </p:cNvPr>
            <p:cNvSpPr/>
            <p:nvPr/>
          </p:nvSpPr>
          <p:spPr>
            <a:xfrm>
              <a:off x="10706457" y="3261645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dirty="0"/>
                <a:t>Main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9E7D16E7-C5D9-A609-8A4E-2428223704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83882" y="2899954"/>
              <a:ext cx="628461" cy="529046"/>
            </a:xfrm>
            <a:prstGeom prst="bentConnector3">
              <a:avLst/>
            </a:prstGeom>
            <a:ln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BF06A84E-9D68-860D-2A6E-21CDB837D1E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68642" y="3674472"/>
              <a:ext cx="643701" cy="472152"/>
            </a:xfrm>
            <a:prstGeom prst="bentConnector3">
              <a:avLst/>
            </a:prstGeom>
            <a:ln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308064C-9A71-8D8B-2E75-D2401856C287}"/>
                </a:ext>
              </a:extLst>
            </p:cNvPr>
            <p:cNvCxnSpPr/>
            <p:nvPr/>
          </p:nvCxnSpPr>
          <p:spPr>
            <a:xfrm flipH="1">
              <a:off x="9993086" y="3558021"/>
              <a:ext cx="574765" cy="0"/>
            </a:xfrm>
            <a:prstGeom prst="straightConnector1">
              <a:avLst/>
            </a:prstGeom>
            <a:ln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47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00E3-73BB-ADFC-F6DE-1C629050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F7795-BA33-BF19-5D08-E4F8D551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5513"/>
            <a:ext cx="7772400" cy="2004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101735-5036-8329-9ACD-052C2B956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846" y="1995513"/>
            <a:ext cx="7772400" cy="424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4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2751-7BEC-5C29-EA8B-11ED9D3B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A8352F-6879-F33C-1322-947D9AD3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2240049"/>
            <a:ext cx="7772400" cy="237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2751-7BEC-5C29-EA8B-11ED9D3B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531B5-26D4-41E2-60CE-1D7E6464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5" y="1514134"/>
            <a:ext cx="7600405" cy="50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92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6820-D958-1E8B-1C61-5D12F34B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D713C-27B7-5E97-CEE9-345953AA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90" y="1530093"/>
            <a:ext cx="7772400" cy="496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3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07DB-923A-61FF-14E6-664C6CBA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FFB80D-553E-6611-6C34-5A416F7EF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38" y="2004254"/>
            <a:ext cx="7772400" cy="277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0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F524-30F9-A797-E00E-B54AFFCA5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Collecting Blocks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75EFA-1B83-15E3-09EE-67ADCFBC6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4" y="2195469"/>
            <a:ext cx="4983285" cy="2754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A92AFD-0E41-667A-406B-34D9ED540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03"/>
          <a:stretch/>
        </p:blipFill>
        <p:spPr>
          <a:xfrm>
            <a:off x="5762897" y="2195468"/>
            <a:ext cx="6294120" cy="34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14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0EEEF-F6D1-FB59-258C-C5D2BD1E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TH" sz="4000" dirty="0"/>
              <a:t>Mario-Like Game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2D5C5-ED27-A77B-73D2-2F263A6C9F06}"/>
              </a:ext>
            </a:extLst>
          </p:cNvPr>
          <p:cNvSpPr txBox="1"/>
          <p:nvPr/>
        </p:nvSpPr>
        <p:spPr>
          <a:xfrm>
            <a:off x="1060774" y="6488164"/>
            <a:ext cx="8637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http://programarcadegames.com/python_examples/show_file.php?file=platform_moving.py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TH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(0:00)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D61B0D-2612-BF0F-1ABE-A9D95574CE57}"/>
              </a:ext>
            </a:extLst>
          </p:cNvPr>
          <p:cNvGrpSpPr/>
          <p:nvPr/>
        </p:nvGrpSpPr>
        <p:grpSpPr>
          <a:xfrm>
            <a:off x="6609285" y="3502941"/>
            <a:ext cx="4436286" cy="1744843"/>
            <a:chOff x="7184571" y="2592977"/>
            <a:chExt cx="4436286" cy="174484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7C81BFA-AE38-AAA6-A0FD-B95ED3A0CE50}"/>
                </a:ext>
              </a:extLst>
            </p:cNvPr>
            <p:cNvSpPr/>
            <p:nvPr/>
          </p:nvSpPr>
          <p:spPr>
            <a:xfrm>
              <a:off x="7184571" y="2592977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566870A-6169-B914-0C3A-3CCB184C23C0}"/>
                </a:ext>
              </a:extLst>
            </p:cNvPr>
            <p:cNvSpPr/>
            <p:nvPr/>
          </p:nvSpPr>
          <p:spPr>
            <a:xfrm>
              <a:off x="8945514" y="3261645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ED7EBC2-1AFB-1759-CBBD-1C3223311CB8}"/>
                </a:ext>
              </a:extLst>
            </p:cNvPr>
            <p:cNvSpPr/>
            <p:nvPr/>
          </p:nvSpPr>
          <p:spPr>
            <a:xfrm>
              <a:off x="7184571" y="3776117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T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0663CB-0615-8429-B091-76E434072626}"/>
                </a:ext>
              </a:extLst>
            </p:cNvPr>
            <p:cNvSpPr/>
            <p:nvPr/>
          </p:nvSpPr>
          <p:spPr>
            <a:xfrm>
              <a:off x="10706457" y="3261645"/>
              <a:ext cx="914400" cy="56170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T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Main</a:t>
              </a:r>
            </a:p>
          </p:txBody>
        </p: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9E7D16E7-C5D9-A609-8A4E-24282237041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183882" y="2899954"/>
              <a:ext cx="628461" cy="529046"/>
            </a:xfrm>
            <a:prstGeom prst="bentConnector3">
              <a:avLst/>
            </a:prstGeom>
            <a:ln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BF06A84E-9D68-860D-2A6E-21CDB837D1E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168642" y="3674472"/>
              <a:ext cx="643701" cy="472152"/>
            </a:xfrm>
            <a:prstGeom prst="bentConnector3">
              <a:avLst/>
            </a:prstGeom>
            <a:ln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308064C-9A71-8D8B-2E75-D2401856C287}"/>
                </a:ext>
              </a:extLst>
            </p:cNvPr>
            <p:cNvCxnSpPr/>
            <p:nvPr/>
          </p:nvCxnSpPr>
          <p:spPr>
            <a:xfrm flipH="1">
              <a:off x="9993086" y="3558021"/>
              <a:ext cx="574765" cy="0"/>
            </a:xfrm>
            <a:prstGeom prst="straightConnector1">
              <a:avLst/>
            </a:prstGeom>
            <a:ln>
              <a:tailEnd type="diamond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Online Media 3" descr="Chapter 14: Moving Platforms">
            <a:hlinkClick r:id="" action="ppaction://media"/>
            <a:extLst>
              <a:ext uri="{FF2B5EF4-FFF2-40B4-BE49-F238E27FC236}">
                <a16:creationId xmlns:a16="http://schemas.microsoft.com/office/drawing/2014/main" id="{96FD8460-EA39-AFF3-76DE-560681AADE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03288" y="2518011"/>
            <a:ext cx="4855873" cy="364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7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4150A-C7C4-8AA0-AB72-6523D976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0A688-5005-2CEE-5136-96DC881BA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474"/>
          <a:stretch/>
        </p:blipFill>
        <p:spPr>
          <a:xfrm>
            <a:off x="668383" y="1871030"/>
            <a:ext cx="2873485" cy="2171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693E2A-34F1-A17E-C6DD-317704956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7984"/>
          <a:stretch/>
        </p:blipFill>
        <p:spPr>
          <a:xfrm>
            <a:off x="4821285" y="1871030"/>
            <a:ext cx="7248795" cy="45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3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0EEEF-F6D1-FB59-258C-C5D2BD1E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TH" sz="4000"/>
              <a:t>Card Game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0ED61-380B-AFA0-E07D-AF9B77A67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1700"/>
              <a:t>Game rules: </a:t>
            </a:r>
          </a:p>
          <a:p>
            <a:pPr lvl="1"/>
            <a:r>
              <a:rPr lang="en-US" sz="1700"/>
              <a:t>we start with seven cards face down and one card face up. </a:t>
            </a:r>
          </a:p>
          <a:p>
            <a:pPr lvl="1"/>
            <a:r>
              <a:rPr lang="en-US" sz="1700"/>
              <a:t>The player guesses whether the next card to be turned over will be higher or lower than the last visible card by pressing Lower or Higher. </a:t>
            </a:r>
          </a:p>
          <a:p>
            <a:pPr lvl="1"/>
            <a:r>
              <a:rPr lang="en-US" sz="1700"/>
              <a:t>When the game is over, the user can click New Game to start a new round of the game. </a:t>
            </a:r>
          </a:p>
          <a:p>
            <a:pPr lvl="1"/>
            <a:r>
              <a:rPr lang="en-US" sz="1700"/>
              <a:t>The player starts with 100 points, gains 15 points for a correct answer, and loses 10 points for an incorrect answer. </a:t>
            </a:r>
          </a:p>
          <a:p>
            <a:endParaRPr lang="en-TH" sz="1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E4635-F2BE-DD19-E54C-0F0836A3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87" y="774285"/>
            <a:ext cx="1716479" cy="2581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22A7C2-E53F-8904-F75C-C943DA32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158" y="3575074"/>
            <a:ext cx="3768137" cy="258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58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99BD4-C277-0BCB-7B73-FDE904DB0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19"/>
          <a:stretch/>
        </p:blipFill>
        <p:spPr>
          <a:xfrm>
            <a:off x="4887697" y="1493639"/>
            <a:ext cx="7234636" cy="5098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5BB6EC-DAEB-AE80-4CC5-C712EB766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34" y="277073"/>
            <a:ext cx="6254932" cy="9447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16FE67-B05F-2CF6-A12F-A00D435E5E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TH"/>
              <a:t>Mario-Like Game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196821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8951-5A3D-3FE0-AF11-DF314524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92456-049E-BACE-1ACD-FC85C49A1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58"/>
          <a:stretch/>
        </p:blipFill>
        <p:spPr>
          <a:xfrm>
            <a:off x="4835443" y="1529594"/>
            <a:ext cx="7278179" cy="52761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734D2B-66D3-0368-1746-DA8EA701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34" y="277073"/>
            <a:ext cx="6254932" cy="94475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2A18C45-9CEF-ACB6-8877-67D780A22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780753"/>
              </p:ext>
            </p:extLst>
          </p:nvPr>
        </p:nvGraphicFramePr>
        <p:xfrm>
          <a:off x="1287417" y="2639906"/>
          <a:ext cx="2749006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Player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TH" dirty="0"/>
                        <a:t>alc_grav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178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jump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56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r>
                        <a:rPr lang="en-TH" dirty="0"/>
                        <a:t>o_left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0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r>
                        <a:rPr lang="en-TH" dirty="0"/>
                        <a:t>o_right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83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stop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6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04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8951-5A3D-3FE0-AF11-DF314524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F40AC-5EBB-D002-52DD-B8B6B8B2D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90"/>
          <a:stretch/>
        </p:blipFill>
        <p:spPr>
          <a:xfrm>
            <a:off x="4900749" y="637905"/>
            <a:ext cx="7291251" cy="2105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173C5-3CC5-58D7-1916-BF90FB8D8F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0"/>
          <a:stretch/>
        </p:blipFill>
        <p:spPr>
          <a:xfrm>
            <a:off x="4900749" y="3096382"/>
            <a:ext cx="7291251" cy="33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90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E581F-7764-C889-F772-D53043DB0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6" r="1410"/>
          <a:stretch/>
        </p:blipFill>
        <p:spPr>
          <a:xfrm>
            <a:off x="4873457" y="0"/>
            <a:ext cx="7318544" cy="6858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810E29-1353-F8B7-BDB8-CCAD1A73B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637338"/>
              </p:ext>
            </p:extLst>
          </p:nvPr>
        </p:nvGraphicFramePr>
        <p:xfrm>
          <a:off x="1287417" y="2639906"/>
          <a:ext cx="274900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MovingPlatform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114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77F7-AEDE-083D-924F-AC288588A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18"/>
          <a:stretch/>
        </p:blipFill>
        <p:spPr>
          <a:xfrm>
            <a:off x="4794065" y="365125"/>
            <a:ext cx="7397935" cy="29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28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977F7-AEDE-083D-924F-AC288588A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836"/>
          <a:stretch/>
        </p:blipFill>
        <p:spPr>
          <a:xfrm>
            <a:off x="4794065" y="365125"/>
            <a:ext cx="7772400" cy="862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B0911-99ED-9823-5129-EA3E293E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50"/>
          <a:stretch/>
        </p:blipFill>
        <p:spPr>
          <a:xfrm>
            <a:off x="4728750" y="2584145"/>
            <a:ext cx="6579326" cy="401574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84FFC0-D62A-7326-8675-E5C1FAB42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137164"/>
              </p:ext>
            </p:extLst>
          </p:nvPr>
        </p:nvGraphicFramePr>
        <p:xfrm>
          <a:off x="1287417" y="2021232"/>
          <a:ext cx="274900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  <a:r>
                        <a:rPr lang="en-TH" dirty="0"/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4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TH" dirty="0"/>
                        <a:t>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TH" dirty="0"/>
                        <a:t>hift_world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66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233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D26BC-08FD-E753-C1CD-5159CA309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11"/>
          <a:stretch/>
        </p:blipFill>
        <p:spPr>
          <a:xfrm>
            <a:off x="4767939" y="1332395"/>
            <a:ext cx="7424061" cy="546029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6AADB-7002-EAEC-8A43-97CB3AD7A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496205"/>
              </p:ext>
            </p:extLst>
          </p:nvPr>
        </p:nvGraphicFramePr>
        <p:xfrm>
          <a:off x="1287417" y="2021232"/>
          <a:ext cx="274900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  <a:r>
                        <a:rPr lang="en-TH" dirty="0"/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4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TH" dirty="0"/>
                        <a:t>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TH" dirty="0"/>
                        <a:t>hift_world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663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039A9A-CCAE-9717-CB30-36AF57F9C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58343"/>
              </p:ext>
            </p:extLst>
          </p:nvPr>
        </p:nvGraphicFramePr>
        <p:xfrm>
          <a:off x="1287417" y="4808341"/>
          <a:ext cx="274900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Level_01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F052AB-0B98-3F34-03BA-74BA49D86C1C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2661920" y="3875432"/>
            <a:ext cx="0" cy="932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916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F6AADB-7002-EAEC-8A43-97CB3AD7A247}"/>
              </a:ext>
            </a:extLst>
          </p:cNvPr>
          <p:cNvGraphicFramePr>
            <a:graphicFrameLocks noGrp="1"/>
          </p:cNvGraphicFramePr>
          <p:nvPr/>
        </p:nvGraphicFramePr>
        <p:xfrm>
          <a:off x="1287417" y="2021232"/>
          <a:ext cx="274900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  <a:r>
                        <a:rPr lang="en-TH" dirty="0"/>
                        <a:t>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94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r>
                        <a:rPr lang="en-TH" dirty="0"/>
                        <a:t>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93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TH" dirty="0"/>
                        <a:t>hift_world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663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039A9A-CCAE-9717-CB30-36AF57F9C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706918"/>
              </p:ext>
            </p:extLst>
          </p:nvPr>
        </p:nvGraphicFramePr>
        <p:xfrm>
          <a:off x="1287417" y="4808341"/>
          <a:ext cx="274900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9006">
                  <a:extLst>
                    <a:ext uri="{9D8B030D-6E8A-4147-A177-3AD203B41FA5}">
                      <a16:colId xmlns:a16="http://schemas.microsoft.com/office/drawing/2014/main" val="274782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H" b="1" dirty="0"/>
                        <a:t>Level_02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TH" dirty="0"/>
                        <a:t>__init__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36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C577DD-29E9-F784-BE90-085252B6E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807128" y="880793"/>
            <a:ext cx="7384872" cy="59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92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A1BD49-4977-4CE9-F34A-5C3087D0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601"/>
          <a:stretch/>
        </p:blipFill>
        <p:spPr>
          <a:xfrm>
            <a:off x="4766569" y="792774"/>
            <a:ext cx="7281740" cy="54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28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E433-D16A-E981-8DA8-5620E67E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0818F-F514-0576-3F46-E7686A380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91"/>
          <a:stretch/>
        </p:blipFill>
        <p:spPr>
          <a:xfrm>
            <a:off x="4717865" y="2167523"/>
            <a:ext cx="7182394" cy="3959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A5EDB3-0FAA-96BE-B4F8-67595F220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1" r="32545" b="-3285"/>
          <a:stretch/>
        </p:blipFill>
        <p:spPr>
          <a:xfrm>
            <a:off x="4846319" y="654739"/>
            <a:ext cx="6583677" cy="5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77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9228-2CDB-A089-CF8B-6F6276B3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Card Class: </a:t>
            </a:r>
            <a:r>
              <a:rPr lang="en-US" sz="2800" dirty="0"/>
              <a:t>To represent a card </a:t>
            </a:r>
            <a:endParaRPr lang="en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86921B-4942-ADCC-0179-CB4F3273D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3FC12-749D-79F8-0DA8-A736E11B7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77885"/>
            <a:ext cx="5157787" cy="35117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Rank (ace, 2, 3, ... 10, jack, queen, king)</a:t>
            </a:r>
          </a:p>
          <a:p>
            <a:r>
              <a:rPr lang="en-US" dirty="0"/>
              <a:t>Suit (clubs, hearts, diamonds, spades)</a:t>
            </a:r>
          </a:p>
          <a:p>
            <a:r>
              <a:rPr lang="en-US" dirty="0"/>
              <a:t>Value (1, 2, 3, ... 12, 13)</a:t>
            </a:r>
          </a:p>
          <a:p>
            <a:r>
              <a:rPr lang="en-US" dirty="0"/>
              <a:t>Name (built using the rank and suit: for example, 7 of clubs)</a:t>
            </a:r>
          </a:p>
          <a:p>
            <a:r>
              <a:rPr lang="en-US" dirty="0"/>
              <a:t>Image of the back of the card (a single image shared by all Card objects) </a:t>
            </a:r>
          </a:p>
          <a:p>
            <a:r>
              <a:rPr lang="en-US" dirty="0"/>
              <a:t>Image of the front of the card (a unique image for each Card object)</a:t>
            </a:r>
            <a:br>
              <a:rPr lang="en-US" dirty="0"/>
            </a:br>
            <a:endParaRPr lang="en-US" dirty="0"/>
          </a:p>
          <a:p>
            <a:endParaRPr lang="en-T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8AB7FC-9A0A-4804-99CF-7F0528434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TH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70C79-77A2-C21F-687D-09E138E22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77885"/>
            <a:ext cx="5183188" cy="38149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__()</a:t>
            </a:r>
          </a:p>
          <a:p>
            <a:r>
              <a:rPr lang="en-US" dirty="0"/>
              <a:t>conceal()</a:t>
            </a:r>
          </a:p>
          <a:p>
            <a:r>
              <a:rPr lang="en-US" dirty="0"/>
              <a:t>reveal()</a:t>
            </a:r>
          </a:p>
          <a:p>
            <a:r>
              <a:rPr lang="en-US" dirty="0" err="1"/>
              <a:t>getName</a:t>
            </a:r>
            <a:r>
              <a:rPr lang="en-US" dirty="0"/>
              <a:t>()</a:t>
            </a:r>
          </a:p>
          <a:p>
            <a:r>
              <a:rPr lang="en-US" dirty="0" err="1"/>
              <a:t>getValue</a:t>
            </a:r>
            <a:r>
              <a:rPr lang="en-US" dirty="0"/>
              <a:t>()</a:t>
            </a:r>
          </a:p>
          <a:p>
            <a:r>
              <a:rPr lang="en-US" dirty="0" err="1"/>
              <a:t>getSuit</a:t>
            </a:r>
            <a:r>
              <a:rPr lang="en-US" dirty="0"/>
              <a:t>()</a:t>
            </a:r>
          </a:p>
          <a:p>
            <a:r>
              <a:rPr lang="en-US" dirty="0" err="1"/>
              <a:t>getRank</a:t>
            </a:r>
            <a:r>
              <a:rPr lang="en-US" dirty="0"/>
              <a:t>()</a:t>
            </a:r>
          </a:p>
          <a:p>
            <a:r>
              <a:rPr lang="en-US" dirty="0" err="1"/>
              <a:t>setLoc</a:t>
            </a:r>
            <a:r>
              <a:rPr lang="en-US" dirty="0"/>
              <a:t>()</a:t>
            </a:r>
          </a:p>
          <a:p>
            <a:r>
              <a:rPr lang="en-US" dirty="0" err="1"/>
              <a:t>getLoc</a:t>
            </a:r>
            <a:r>
              <a:rPr lang="en-US" dirty="0"/>
              <a:t>()</a:t>
            </a:r>
          </a:p>
          <a:p>
            <a:r>
              <a:rPr lang="en-US" dirty="0"/>
              <a:t>draw()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524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18DE-AD67-FFA5-EA84-AD71DB02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Mario-Like Game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E7AD0-3952-B0EE-DB9C-F3F2274DB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147" b="44"/>
          <a:stretch/>
        </p:blipFill>
        <p:spPr>
          <a:xfrm>
            <a:off x="4925963" y="752870"/>
            <a:ext cx="7266037" cy="6013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B837B5-0F8F-888C-A270-8D674797C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25" b="-6318"/>
          <a:stretch/>
        </p:blipFill>
        <p:spPr>
          <a:xfrm>
            <a:off x="4595038" y="38555"/>
            <a:ext cx="7174596" cy="5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4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7B49-9DB2-819B-B95D-2E282D57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96125-2866-479B-C813-5874E716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http://programarcadegames.com/index.php?chapter=introduction_to_sprites&amp;lang=en#section_13</a:t>
            </a:r>
            <a:r>
              <a:rPr lang="en-US" dirty="0"/>
              <a:t> </a:t>
            </a:r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159069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9228-2CDB-A089-CF8B-6F6276B36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Deck Class: </a:t>
            </a:r>
            <a:r>
              <a:rPr lang="en-US" sz="2800" dirty="0"/>
              <a:t>An object manager to create and manage 52 Card 				 objects</a:t>
            </a:r>
            <a:endParaRPr lang="en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86921B-4942-ADCC-0179-CB4F3273D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3FC12-749D-79F8-0DA8-A736E11B7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77885"/>
            <a:ext cx="5157787" cy="3511777"/>
          </a:xfrm>
        </p:spPr>
        <p:txBody>
          <a:bodyPr>
            <a:normAutofit/>
          </a:bodyPr>
          <a:lstStyle/>
          <a:p>
            <a:r>
              <a:rPr lang="en-US" dirty="0" err="1"/>
              <a:t>startingDeckList</a:t>
            </a:r>
            <a:endParaRPr lang="en-US" dirty="0"/>
          </a:p>
          <a:p>
            <a:r>
              <a:rPr lang="en-US" dirty="0" err="1"/>
              <a:t>playingDeckList</a:t>
            </a:r>
            <a:br>
              <a:rPr lang="en-US" dirty="0"/>
            </a:br>
            <a:endParaRPr lang="en-US" dirty="0"/>
          </a:p>
          <a:p>
            <a:endParaRPr lang="en-T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8AB7FC-9A0A-4804-99CF-7F0528434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TH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70C79-77A2-C21F-687D-09E138E22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77885"/>
            <a:ext cx="5183188" cy="3511777"/>
          </a:xfrm>
        </p:spPr>
        <p:txBody>
          <a:bodyPr>
            <a:normAutofit/>
          </a:bodyPr>
          <a:lstStyle/>
          <a:p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__()</a:t>
            </a:r>
          </a:p>
          <a:p>
            <a:r>
              <a:rPr lang="en-US" dirty="0"/>
              <a:t>shuffle() randomizes the deck </a:t>
            </a:r>
          </a:p>
          <a:p>
            <a:r>
              <a:rPr lang="en-US" dirty="0" err="1"/>
              <a:t>getCard</a:t>
            </a:r>
            <a:r>
              <a:rPr lang="en-US" dirty="0"/>
              <a:t>() retrieves a card from the deck</a:t>
            </a:r>
          </a:p>
          <a:p>
            <a:r>
              <a:rPr lang="en-US" dirty="0" err="1"/>
              <a:t>returnCardToDeck</a:t>
            </a:r>
            <a:r>
              <a:rPr lang="en-US" dirty="0"/>
              <a:t>() put a card back into the deck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1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48C7-F98E-8990-2639-AC119DADC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Game Class</a:t>
            </a:r>
            <a:r>
              <a:rPr kumimoji="0" lang="en-TH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: </a:t>
            </a:r>
            <a:r>
              <a:rPr lang="en-US" sz="2800" dirty="0">
                <a:solidFill>
                  <a:prstClr val="black"/>
                </a:solidFill>
                <a:latin typeface="Aptos Display" panose="02110004020202020204"/>
              </a:rPr>
              <a:t>To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handle the actual game logic</a:t>
            </a:r>
            <a:endParaRPr lang="en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9CEAB-682E-06EC-A051-A38E585F9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H" dirty="0"/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FC2C01-6FF5-E5E0-32E6-6552C1EDD8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TH" dirty="0"/>
              <a:t>window</a:t>
            </a:r>
          </a:p>
          <a:p>
            <a:r>
              <a:rPr lang="en-TH" dirty="0"/>
              <a:t>oDeck</a:t>
            </a:r>
          </a:p>
          <a:p>
            <a:r>
              <a:rPr lang="en-TH" dirty="0"/>
              <a:t>score</a:t>
            </a:r>
          </a:p>
          <a:p>
            <a:r>
              <a:rPr lang="en-TH" dirty="0"/>
              <a:t>scoreText</a:t>
            </a:r>
          </a:p>
          <a:p>
            <a:r>
              <a:rPr lang="en-TH" dirty="0"/>
              <a:t>messageText</a:t>
            </a:r>
          </a:p>
          <a:p>
            <a:r>
              <a:rPr lang="en-TH" dirty="0"/>
              <a:t>loserSound</a:t>
            </a:r>
          </a:p>
          <a:p>
            <a:r>
              <a:rPr lang="en-TH" dirty="0"/>
              <a:t>winnerSound</a:t>
            </a:r>
          </a:p>
          <a:p>
            <a:r>
              <a:rPr lang="en-TH" dirty="0"/>
              <a:t>cardShuffleSound</a:t>
            </a:r>
          </a:p>
          <a:p>
            <a:r>
              <a:rPr lang="en-TH" dirty="0"/>
              <a:t>cardXPositionsList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534BD4-3AF0-B70F-69E4-422996025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TH" dirty="0"/>
              <a:t>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25CED-7C71-A946-DC7C-05236FF9F76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TH" dirty="0"/>
              <a:t>__init__()</a:t>
            </a:r>
          </a:p>
          <a:p>
            <a:r>
              <a:rPr lang="en-TH" dirty="0"/>
              <a:t>reset()</a:t>
            </a:r>
          </a:p>
          <a:p>
            <a:r>
              <a:rPr lang="en-TH" dirty="0"/>
              <a:t>getCardNameAndValue()</a:t>
            </a:r>
          </a:p>
          <a:p>
            <a:r>
              <a:rPr lang="en-TH" dirty="0"/>
              <a:t>showCard()</a:t>
            </a:r>
          </a:p>
          <a:p>
            <a:r>
              <a:rPr lang="en-TH" dirty="0"/>
              <a:t>hitHigherOrLower()</a:t>
            </a:r>
          </a:p>
          <a:p>
            <a:r>
              <a:rPr lang="en-US" dirty="0"/>
              <a:t>d</a:t>
            </a:r>
            <a:r>
              <a:rPr lang="en-TH" dirty="0"/>
              <a:t>raw()</a:t>
            </a:r>
          </a:p>
        </p:txBody>
      </p:sp>
    </p:spTree>
    <p:extLst>
      <p:ext uri="{BB962C8B-B14F-4D97-AF65-F5344CB8AC3E}">
        <p14:creationId xmlns:p14="http://schemas.microsoft.com/office/powerpoint/2010/main" val="321097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DE46CD-EB5A-EEF0-2F37-FB59E138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Main Program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D3F5C1-F588-9E4D-8C97-FDA1479F49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Sets up the world and contains the main loop. </a:t>
            </a:r>
          </a:p>
          <a:p>
            <a:r>
              <a:rPr lang="en-TH" sz="2800" dirty="0"/>
              <a:t>Also creates the Game object that runs the game.</a:t>
            </a:r>
          </a:p>
          <a:p>
            <a:endParaRPr lang="en-T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38FE7C-0F84-97A0-8846-284879CA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67" r="-2" b="938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88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E3F5A-9560-C6C0-6170-C8931315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328" y="891540"/>
            <a:ext cx="7739791" cy="3413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77A4E-E780-1834-15C3-2A1A128F8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39" y="4668796"/>
            <a:ext cx="9016997" cy="12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6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7B49-9DB2-819B-B95D-2E282D57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H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96125-2866-479B-C813-5874E7164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https://github.com/IrvKalb/Object-Oriented-Python-Code/tree/master/Chapter_12/HigherOrLower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3233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6DFAE-D1B0-2E09-A0B8-D4EE2B17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Sprites and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C6D6-9215-D2D6-6631-EECA9B909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7101" y="4078423"/>
            <a:ext cx="4978399" cy="20586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sprite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two-dimensional image that is part of the larger graphical scene. </a:t>
            </a:r>
          </a:p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 platforms can move side to side -- 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scrolling platform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 cooler platform games have </a:t>
            </a:r>
            <a:r>
              <a:rPr lang="en-US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platforms that move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!</a:t>
            </a:r>
          </a:p>
        </p:txBody>
      </p:sp>
      <p:pic>
        <p:nvPicPr>
          <p:cNvPr id="7" name="Graphic 6" descr="Bubbles">
            <a:extLst>
              <a:ext uri="{FF2B5EF4-FFF2-40B4-BE49-F238E27FC236}">
                <a16:creationId xmlns:a16="http://schemas.microsoft.com/office/drawing/2014/main" id="{6F9E64D3-B3A8-1E55-7535-E37F1069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Bubbles">
            <a:extLst>
              <a:ext uri="{FF2B5EF4-FFF2-40B4-BE49-F238E27FC236}">
                <a16:creationId xmlns:a16="http://schemas.microsoft.com/office/drawing/2014/main" id="{2559D0DF-87FA-46A4-9E3A-49F3028D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33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8237</TotalTime>
  <Words>636</Words>
  <Application>Microsoft Macintosh PowerPoint</Application>
  <PresentationFormat>Widescreen</PresentationFormat>
  <Paragraphs>129</Paragraphs>
  <Slides>31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Games !!</vt:lpstr>
      <vt:lpstr>Card Game</vt:lpstr>
      <vt:lpstr>Card Class: To represent a card </vt:lpstr>
      <vt:lpstr>Deck Class: An object manager to create and manage 52 Card      objects</vt:lpstr>
      <vt:lpstr>Game Class: To handle the actual game logic</vt:lpstr>
      <vt:lpstr>Main Program</vt:lpstr>
      <vt:lpstr>PowerPoint Presentation</vt:lpstr>
      <vt:lpstr>References</vt:lpstr>
      <vt:lpstr>Sprites and Platforms</vt:lpstr>
      <vt:lpstr>Collecting Blocks Game</vt:lpstr>
      <vt:lpstr>Collecting Blocks Game</vt:lpstr>
      <vt:lpstr>Collecting Blocks Game</vt:lpstr>
      <vt:lpstr>Collecting Blocks Game</vt:lpstr>
      <vt:lpstr>Collecting Blocks Game</vt:lpstr>
      <vt:lpstr>Collecting Blocks Game</vt:lpstr>
      <vt:lpstr>Collecting Blocks Game</vt:lpstr>
      <vt:lpstr>Collecting Blocks Game</vt:lpstr>
      <vt:lpstr>Mario-Like Game</vt:lpstr>
      <vt:lpstr>Mario-Like Game</vt:lpstr>
      <vt:lpstr>PowerPoint Presentation</vt:lpstr>
      <vt:lpstr>Mario-Like Game</vt:lpstr>
      <vt:lpstr>Mario-Like Game</vt:lpstr>
      <vt:lpstr>Mario-Like Game</vt:lpstr>
      <vt:lpstr>Mario-Like Game</vt:lpstr>
      <vt:lpstr>Mario-Like Game</vt:lpstr>
      <vt:lpstr>Mario-Like Game</vt:lpstr>
      <vt:lpstr>Mario-Like Game</vt:lpstr>
      <vt:lpstr>Mario-Like Game</vt:lpstr>
      <vt:lpstr>Mario-Like Game</vt:lpstr>
      <vt:lpstr>Mario-Like Game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Naruemon Pratanwanich</dc:creator>
  <cp:lastModifiedBy>Naruemon Pratanwanich</cp:lastModifiedBy>
  <cp:revision>6</cp:revision>
  <dcterms:created xsi:type="dcterms:W3CDTF">2024-07-22T06:16:45Z</dcterms:created>
  <dcterms:modified xsi:type="dcterms:W3CDTF">2024-07-28T08:06:02Z</dcterms:modified>
</cp:coreProperties>
</file>